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17"/>
    <p:sldId id="285" r:id="rId16"/>
    <p:sldId id="286" r:id="rId15"/>
    <p:sldId id="287" r:id="rId14"/>
    <p:sldId id="288" r:id="rId13"/>
    <p:sldId id="289" r:id="rId12"/>
    <p:sldId id="290" r:id="rId11"/>
    <p:sldId id="291" r:id="rId10"/>
    <p:sldId id="292" r:id="rId9"/>
    <p:sldId id="293" r:id="rId8"/>
    <p:sldId id="294" r:id="rId7"/>
    <p:sldId id="295" r:id="rId6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</p:sldIdLst>
  <p:sldSz cx="18288000" cy="10287000"/>
  <p:notesSz cx="6858000" cy="9144000"/>
  <p:embeddedFontLst>
    <p:embeddedFont>
      <p:font typeface="王漢宗顏楷體" charset="1" panose="02000500000000000000"/>
      <p:regular r:id="rId46"/>
    </p:embeddedFont>
    <p:embeddedFont>
      <p:font typeface="Open Sauce Bold" charset="1" panose="00000800000000000000"/>
      <p:regular r:id="rId47"/>
    </p:embeddedFont>
    <p:embeddedFont>
      <p:font typeface="Passion One" charset="1" panose="02000506080000020004"/>
      <p:regular r:id="rId48"/>
    </p:embeddedFont>
    <p:embeddedFont>
      <p:font typeface="Passion One Bold" charset="1" panose="02000506050000020004"/>
      <p:regular r:id="rId49"/>
    </p:embeddedFont>
    <p:embeddedFont>
      <p:font typeface="Open Sauce" charset="1" panose="00000500000000000000"/>
      <p:regular r:id="rId50"/>
    </p:embeddedFont>
    <p:embeddedFont>
      <p:font typeface="Canva Sans Bold" charset="1" panose="020B0803030501040103"/>
      <p:regular r:id="rId51"/>
    </p:embeddedFont>
    <p:embeddedFont>
      <p:font typeface="Cerebri Bold" charset="1" panose="00000800000000000000"/>
      <p:regular r:id="rId52"/>
    </p:embeddedFont>
    <p:embeddedFont>
      <p:font typeface="Agrandir Bold" charset="1" panose="00000800000000000000"/>
      <p:regular r:id="rId53"/>
    </p:embeddedFont>
    <p:embeddedFont>
      <p:font typeface="Cerebri" charset="1" panose="00000500000000000000"/>
      <p:regular r:id="rId54"/>
    </p:embeddedFont>
    <p:embeddedFont>
      <p:font typeface="Lazydog" charset="1" panose="00000000000000000000"/>
      <p:regular r:id="rId55"/>
    </p:embeddedFont>
    <p:embeddedFont>
      <p:font typeface="Canva Sans" charset="1" panose="020B0503030501040103"/>
      <p:regular r:id="rId56"/>
    </p:embeddedFont>
    <p:embeddedFont>
      <p:font typeface="Roboto Condensed Bold" charset="1" panose="0200000000000000000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40.xml"/><Relationship Id="rId7" Type="http://schemas.openxmlformats.org/officeDocument/2006/relationships/slide" Target="slides/slide39.xml"/><Relationship Id="rId8" Type="http://schemas.openxmlformats.org/officeDocument/2006/relationships/slide" Target="slides/slide38.xml"/><Relationship Id="rId9" Type="http://schemas.openxmlformats.org/officeDocument/2006/relationships/slide" Target="slides/slide37.xml"/><Relationship Id="rId10" Type="http://schemas.openxmlformats.org/officeDocument/2006/relationships/slide" Target="slides/slide36.xml"/><Relationship Id="rId11" Type="http://schemas.openxmlformats.org/officeDocument/2006/relationships/slide" Target="slides/slide35.xml"/><Relationship Id="rId12" Type="http://schemas.openxmlformats.org/officeDocument/2006/relationships/slide" Target="slides/slide34.xml"/><Relationship Id="rId13" Type="http://schemas.openxmlformats.org/officeDocument/2006/relationships/slide" Target="slides/slide33.xml"/><Relationship Id="rId14" Type="http://schemas.openxmlformats.org/officeDocument/2006/relationships/slide" Target="slides/slide32.xml"/><Relationship Id="rId15" Type="http://schemas.openxmlformats.org/officeDocument/2006/relationships/slide" Target="slides/slide31.xml"/><Relationship Id="rId16" Type="http://schemas.openxmlformats.org/officeDocument/2006/relationships/slide" Target="slides/slide30.xml"/><Relationship Id="rId17" Type="http://schemas.openxmlformats.org/officeDocument/2006/relationships/slide" Target="slides/slide29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font" Target="fonts/font46.fntdata"/><Relationship Id="rId47" Type="http://schemas.openxmlformats.org/officeDocument/2006/relationships/font" Target="fonts/font47.fntdata"/><Relationship Id="rId48" Type="http://schemas.openxmlformats.org/officeDocument/2006/relationships/font" Target="fonts/font48.fntdata"/><Relationship Id="rId49" Type="http://schemas.openxmlformats.org/officeDocument/2006/relationships/font" Target="fonts/font49.fntdata"/><Relationship Id="rId50" Type="http://schemas.openxmlformats.org/officeDocument/2006/relationships/font" Target="fonts/font50.fntdata"/><Relationship Id="rId51" Type="http://schemas.openxmlformats.org/officeDocument/2006/relationships/font" Target="fonts/font51.fntdata"/><Relationship Id="rId52" Type="http://schemas.openxmlformats.org/officeDocument/2006/relationships/font" Target="fonts/font52.fntdata"/><Relationship Id="rId53" Type="http://schemas.openxmlformats.org/officeDocument/2006/relationships/font" Target="fonts/font53.fntdata"/><Relationship Id="rId54" Type="http://schemas.openxmlformats.org/officeDocument/2006/relationships/font" Target="fonts/font54.fntdata"/><Relationship Id="rId55" Type="http://schemas.openxmlformats.org/officeDocument/2006/relationships/font" Target="fonts/font55.fntdata"/><Relationship Id="rId56" Type="http://schemas.openxmlformats.org/officeDocument/2006/relationships/font" Target="fonts/font56.fntdata"/><Relationship Id="rId57" Type="http://schemas.openxmlformats.org/officeDocument/2006/relationships/font" Target="fonts/font57.fntdata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slide" Target="slides/slide52.xml"/><Relationship Id="rId70" Type="http://schemas.openxmlformats.org/officeDocument/2006/relationships/slide" Target="slides/slide53.xml"/><Relationship Id="rId71" Type="http://schemas.openxmlformats.org/officeDocument/2006/relationships/slide" Target="slides/slide54.xml"/><Relationship Id="rId72" Type="http://schemas.openxmlformats.org/officeDocument/2006/relationships/slide" Target="slides/slide55.xml"/><Relationship Id="rId73" Type="http://schemas.openxmlformats.org/officeDocument/2006/relationships/slide" Target="slides/slide56.xml"/><Relationship Id="rId74" Type="http://schemas.openxmlformats.org/officeDocument/2006/relationships/slide" Target="slides/slide57.xml"/><Relationship Id="rId75" Type="http://schemas.openxmlformats.org/officeDocument/2006/relationships/slide" Target="slides/slide58.xml"/><Relationship Id="rId76" Type="http://schemas.openxmlformats.org/officeDocument/2006/relationships/slide" Target="slides/slide59.xml"/><Relationship Id="rId77" Type="http://schemas.openxmlformats.org/officeDocument/2006/relationships/slide" Target="slides/slide60.xml"/><Relationship Id="rId78" Type="http://schemas.openxmlformats.org/officeDocument/2006/relationships/slide" Target="slides/slide61.xml"/><Relationship Id="rId79" Type="http://schemas.openxmlformats.org/officeDocument/2006/relationships/slide" Target="slides/slide62.xml"/><Relationship Id="rId80" Type="http://schemas.openxmlformats.org/officeDocument/2006/relationships/slide" Target="slides/slide63.xml"/><Relationship Id="rId81" Type="http://schemas.openxmlformats.org/officeDocument/2006/relationships/slide" Target="slides/slide6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40180"/>
            <a:ext cx="16093440" cy="2560320"/>
          </a:xfrm>
        </p:spPr>
        <p:txBody>
          <a:bodyPr anchor="ctr" wrap="square"/>
          <a:lstStyle/>
          <a:p>
            <a:pPr algn="ctr">
              <a:lnSpc>
                <a:spcPct val="115000"/>
              </a:lnSpc>
            </a:pPr>
            <a:r>
              <a:rPr sz="7600" b="1">
                <a:solidFill>
                  <a:srgbClr val="1F497D"/>
                </a:solidFill>
                <a:latin typeface="Open Sauce"/>
                <a:ea typeface="標楷體"/>
              </a:rPr>
              <a:t>植樹碳紀錄管理平台：</a:t>
            </a:r>
          </a:p>
          <a:p>
            <a:pPr algn="ctr">
              <a:lnSpc>
                <a:spcPct val="115000"/>
              </a:lnSpc>
            </a:pPr>
            <a:r>
              <a:rPr b="1" sz="7600"/>
              <a:t>整合 AI 量測與區塊鏈存證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57700"/>
            <a:ext cx="16093440" cy="4389120"/>
          </a:xfrm>
        </p:spPr>
        <p:txBody>
          <a:bodyPr anchor="ctr" wrap="square"/>
          <a:lstStyle/>
          <a:p>
            <a:pPr algn="ctr">
              <a:lnSpc>
                <a:spcPct val="150000"/>
              </a:lnSpc>
            </a:pPr>
            <a:r>
              <a:rPr sz="3600" b="0">
                <a:solidFill>
                  <a:srgbClr val="202020"/>
                </a:solidFill>
                <a:latin typeface="Open Sauce"/>
                <a:ea typeface="標楷體"/>
              </a:rPr>
              <a:t>——以 SDG 15（陸域生命）永續林地管理與植樹造林為導向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3600" b="0">
                <a:solidFill>
                  <a:srgbClr val="202020"/>
                </a:solidFill>
                <a:latin typeface="Open Sauce"/>
                <a:ea typeface="標楷體"/>
              </a:rPr>
              <a:t>國立臺東大學 資訊管理學系 畢業專題</a:t>
            </a:r>
          </a:p>
          <a:p>
            <a:pPr algn="ctr">
              <a:lnSpc>
                <a:spcPct val="150000"/>
              </a:lnSpc>
            </a:pPr>
            <a:r>
              <a:rPr sz="3600" b="0">
                <a:solidFill>
                  <a:srgbClr val="202020"/>
                </a:solidFill>
                <a:latin typeface="Open Sauce"/>
                <a:ea typeface="標楷體"/>
              </a:rPr>
              <a:t>指導教授：謝明哲 博士</a:t>
            </a:r>
          </a:p>
          <a:p>
            <a:pPr algn="ctr">
              <a:lnSpc>
                <a:spcPct val="150000"/>
              </a:lnSpc>
            </a:pPr>
            <a:r>
              <a:rPr sz="3600" b="0">
                <a:solidFill>
                  <a:srgbClr val="202020"/>
                </a:solidFill>
                <a:latin typeface="Open Sauce"/>
                <a:ea typeface="標楷體"/>
              </a:rPr>
              <a:t>專題學生：陳冠名、張子俊、牛禹喬</a:t>
            </a:r>
          </a:p>
          <a:p>
            <a:pPr algn="ctr">
              <a:lnSpc>
                <a:spcPct val="150000"/>
              </a:lnSpc>
            </a:pPr>
            <a:r>
              <a:rPr sz="3600" b="0">
                <a:solidFill>
                  <a:srgbClr val="202020"/>
                </a:solidFill>
                <a:latin typeface="Open Sauce"/>
                <a:ea typeface="標楷體"/>
              </a:rPr>
              <a:t>中華民國 116 年 7 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3474720"/>
            <a:ext cx="18288000" cy="29260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6000" b="1">
                <a:solidFill>
                  <a:srgbClr val="FFFFFF"/>
                </a:solidFill>
                <a:latin typeface="Open Sauce"/>
                <a:ea typeface="標楷體"/>
              </a:rPr>
              <a:t>第二章</a:t>
            </a:r>
          </a:p>
          <a:p>
            <a:pPr algn="ctr"/>
            <a:r>
              <a:rPr sz="2800" b="0">
                <a:solidFill>
                  <a:srgbClr val="E0EBE0"/>
                </a:solidFill>
                <a:latin typeface="Open Sauce"/>
                <a:ea typeface="標楷體"/>
              </a:rPr>
              <a:t>文獻探討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2.1 林地碳匯背景與永續治理框架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里山倡議（Satoyama）：三摺法框架，強調地方社群在森林保育的核心角色。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在地自主治理有賴低成本、易操作的現場量測工具——本專案設計出發點。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《巴黎協定》與 NDCs 形塑林地碳匯管理的制度環境。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呼應愛知目標 15（生物多樣性與碳儲存）與 SDG 15（陸域生命）。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2.2 胸高直徑量測方法文獻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DBH（距地 1.3 m 樹幹直徑）為林業碳匯估算的關鍵單木測量指標（IPCC, 2003）。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傳統測徑帶／游標卡尺在不規則樹形與坡地一致性有提升空間（Liu et al., 2011）。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地面型光達（T-LiDAR）精度高但設備昂貴、不利小地主大規模部署。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林俊成等（2025）《森林碳匯調查與監測手冊》整理臺灣標準化量測流程。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130"/>
                <a:gridCol w="2183130"/>
                <a:gridCol w="2183130"/>
                <a:gridCol w="2183130"/>
              </a:tblGrid>
              <a:tr h="1335024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量測方法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量測精度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設備成本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可及性</a:t>
                      </a:r>
                    </a:p>
                  </a:txBody>
                  <a:tcPr anchor="ctr"/>
                </a:tc>
              </a:tr>
              <a:tr h="1335024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捲尺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高</a:t>
                      </a:r>
                    </a:p>
                  </a:txBody>
                  <a:tcPr anchor="ctr"/>
                </a:tc>
              </a:tr>
              <a:tr h="1335024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游標卡尺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中</a:t>
                      </a:r>
                    </a:p>
                  </a:txBody>
                  <a:tcPr anchor="ctr"/>
                </a:tc>
              </a:tr>
              <a:tr h="1335024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地面光達 T-LiDAR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很高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很高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低</a:t>
                      </a:r>
                    </a:p>
                  </a:txBody>
                  <a:tcPr anchor="ctr"/>
                </a:tc>
              </a:tr>
              <a:tr h="1335024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手機視覺（此專案）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中高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很低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很高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2-3　胸高直徑量測方法比較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2.3 電腦視覺量測原理與薄透鏡公式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薄透鏡公式：1/f = 1/d_o + 1/d_i；手機因 d_o ≫ f，像距近似焦距。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實際尺寸 D_real = D_pixel ×(sensor_size / image_pixels)×(d_o / f)。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物距 d_o 由 ExifTool 提取拍攝元數據（GPS、焦距）或由使用者輸入。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作為 Path B 備援路徑，補足無參照物時的量測能力。</a:t>
            </a:r>
          </a:p>
        </p:txBody>
      </p:sp>
      <p:pic>
        <p:nvPicPr>
          <p:cNvPr id="4" name="Picture 3" descr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567330"/>
            <a:ext cx="8732520" cy="5472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2-1　薄透鏡成像與實際直徑換算示意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2.4 AI 樹種辨識技術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Pl@ntNet：CNN 植物辨識，熱帶／亞熱帶 Top-5 準確率達 70–80%。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iNaturalist CV API：以公民科學觀察為訓練，本地特有種辨識互補。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雙來源並行投票：同屬取高分者；不同屬取高分並標記「需確認」。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查表取得樹種特定 BEF、根冠比等係數，供碳儲量計算。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2.5 碳匯量化標準與 IPCC 規範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IPCC LULUCF 優良作法指南（2003）分 Tier 1/2/3 三層量化框架。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本專案採 Tier 2/Tier 3 混合：以 DBH 為主要投入 + 臺灣樹種材積係數。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計算鏈：DBH → 材積公式 → 地上生物量 → ×碳轉換因子 0.5 → 碳儲量。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對接 Verra VM0047 碳方法學進行合規驗算。</a:t>
            </a:r>
          </a:p>
        </p:txBody>
      </p:sp>
      <p:pic>
        <p:nvPicPr>
          <p:cNvPr id="4" name="Picture 3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4355805"/>
            <a:ext cx="8732520" cy="1895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2-2　IPCC 碳儲量計算鏈流程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2.6 區塊鏈於碳匯管理的應用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區塊鏈不可竄改與透明性可提升碳交易可信度、改善資訊不對稱（Kotsialou et al., 2022）。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碳專案代幣化促進社群參與、提升市場流動性、降低小地主進入門檻（Boonrat et al., 2025）。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Hyperledger Besu 以 BFT 共識廣泛用於企業聯盟鏈場景。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智能合約在資料寫入時自動觸發驗證邏輯，實現去信任化存證。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2.7 統計評估方法與 DSR 嚴謹性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March &amp; Smith（1995）：區分自然科學與設計科學範式，歸納四類評估方法。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本專案採量化技術評估（MAPE、R²、Bootstrap CI）+ Hevner 七準則複合策略。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Pinheiro &amp; Bates（2000）：線性混合效應模型（LMM）供跨群組統計推論。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Bootstrap 重採樣（Efron &amp; Tibshirani, 1993）強化不依賴常態假設的嚴謹性。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2.8 碳匯共享價值與系統性變革框架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Weiss（1997）理論變革（ToC）：每個因果連結設可觀察中間指標，使干預邏輯透明。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本專案 ToC 鏈：影片投入→三路徑量測→DBH→碳儲量→可驗證 NDCs 承諾。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區塊鏈存證扮演產出層可稽核性保障，供第三方（Verra）核查。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Porter &amp; Kramer（2011）共享價值：企業競爭力與社會問題正向回饋循環。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2.9 文獻缺口與此專案定位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五項系統性缺口：量測精度、系統自演進、存證可信度、制度接軌、成本可及性。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量測缺口：真實林地條件下薄透鏡精度評估待補（RQ1）。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自演進缺口：加權 CF 自演進帳本提供動態修正能力（RQ2）。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存證缺口：私鏈 + 智能合約補足防竄改與可驗證性（RQ3）。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40"/>
                <a:gridCol w="2910840"/>
                <a:gridCol w="2910840"/>
              </a:tblGrid>
              <a:tr h="1112520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文獻缺口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現有研究範疇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此專案填補方式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低成本行動端胸高直徑量測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傳統捲尺/游標卡尺；T-LiDAR 設備昂貴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光學字元辨識（OCR）直讀、參照物比例與薄透鏡公式三路徑…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量測系統性誤差自我修正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量測值固定輸出，無回饋修正機制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加權修正因子自演進演算法（correction_fact…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碳匯記錄不可竄改存證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集中式資料庫，可人工竄改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CarbonCredit.sol 智能合約，Hyperl…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碎片化地主的制度參與門檻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碳匯認證流程複雜，資料蒐集成本高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MVP 平台降低現場操作門檻，支援 NDCs 框架推廣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設計科學研究法雙軌評估（技術 + 專家）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量化指標（平均絕對百分比誤差 / R² / Bootst…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量化指標（平均絕對百分比誤差 / R² / Bootst…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2-2　現有文獻缺口與此專案填補方式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研究摘要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問題：人工 DBH 量測費時費力，缺乏具法律效力的碳匯存證，中小地主難進碳交易市場。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方法：設計科學研究法（DSRM），建構整合三支柱的植樹碳紀錄管理平台。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支柱一：以薄透鏡公式為基礎的手機電腦視覺 DBH 量測引擎（Path A 參照物／Path B 薄透鏡／Path 0 OCR）。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支柱二：動態加權移動平均修正因子（CF）自演進帳本，累積實測後自動校準樹種係數。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支柱三：Hyperledger Besu 企業私鏈 + CarbonCredit.sol 智能合約碳匯存證。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成果：田野 32 棵跨 14 樹種；生產系統 MAPE 15.6%、Verra 通過率 74.2%；32 筆全數上鏈確認。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3474720"/>
            <a:ext cx="18288000" cy="29260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6000" b="1">
                <a:solidFill>
                  <a:srgbClr val="FFFFFF"/>
                </a:solidFill>
                <a:latin typeface="Open Sauce"/>
                <a:ea typeface="標楷體"/>
              </a:rPr>
              <a:t>第三章</a:t>
            </a:r>
          </a:p>
          <a:p>
            <a:pPr algn="ctr"/>
            <a:r>
              <a:rPr sz="2800" b="0">
                <a:solidFill>
                  <a:srgbClr val="E0EBE0"/>
                </a:solidFill>
                <a:latin typeface="Open Sauce"/>
                <a:ea typeface="標楷體"/>
              </a:rPr>
              <a:t>設計與發展解決方案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3.1 問題確認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設計機會：低成本現場量測 + 自動修正系統性偏差 + 不可竄改存證的整合原型。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問題一：量測工具缺口——傳統人工量測難維持頻率、無統計不確定性估計。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問題二：誤差累積——缺跨時間系統性誤差追蹤與自動修正機制。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問題三：記錄可信度——紙本／集中式資料庫缺防竄改機制，難過 Verra 稽核。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3.2 系統架構概覽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三支柱架構：Node.js/Express 後端、SQLite 本地庫、Besu 私鏈存證層。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支柱一量測精度、支柱二誤差自修正、支柱三資料可信度，對應 RQ1–3。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資料流：上傳影片→幀擷取+AI 分析+DBH 計算→寫入 trees→非同步上鏈。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若使用者提供實測 DBH，支柱二更新加權 CF，後續量測自動套用，形成回饋。</a:t>
            </a:r>
          </a:p>
        </p:txBody>
      </p:sp>
      <p:pic>
        <p:nvPicPr>
          <p:cNvPr id="4" name="Picture 3" descr="fig3fi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886483"/>
            <a:ext cx="8732520" cy="4834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3-1　系統三支柱架構與三路徑優先級量測設計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3.3 技術環境與 DSRM 步驟對應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技術棧：Node.js v18、Express、SQLite（better-sqlite3）、FFmpeg、ExifTool、ethers.js、GitHub Pages。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系統屬 March &amp; Smith 分類的「實例化（Instantiation）」人工物——可部署操作的原型。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依 DSRM（Peffers et al., 2007）六步驟框架推進，各步驟對應論文章節。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40"/>
                <a:gridCol w="2910840"/>
                <a:gridCol w="2910840"/>
              </a:tblGrid>
              <a:tr h="953588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設計科學研究法步驟（Peffers et al., 20…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此專案對應內容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論文章節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Step 1：問題識別與動機建構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識別胸高直徑量測缺口、修正機制缺失、碳匯存證不足三項問題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第一章 1.1–1.2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Step 2：界定目標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定義三個研究問題 與 平均絕對百分比誤差 ≤ 25% 精…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第一章 1.2–1.3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Step 3：設計與開發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實作三支柱平台：量測引擎、修正因子帳本、區塊鏈存證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第三章 3.3–3.6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Step 4：示範應用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田野量測 32 棵（有效分析樣本 31 棵）樣本樹，上傳…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第四章 4.1–4.2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Step 5：效益評估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平均絕對誤差/平均絕對百分比誤差/R²、Bootstra…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第四章 4.3–4.5</a:t>
                      </a:r>
                    </a:p>
                  </a:txBody>
                  <a:tcPr anchor="ctr"/>
                </a:tc>
              </a:tr>
              <a:tr h="953592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Step 6：推廣溝通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MDPI Forests 投稿、GitHub 開源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第五章 5.3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3-2　DSRM 六步驟與此專案章節對應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3.4 支柱一：影片量測引擎（概觀）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接收影片 → 幀擷取 → AI 視覺分析 → 三路徑 DBH 計算 → 樹種辨識與碳儲量。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三路徑優先級：Path 0（OCR 直讀，最高）→ Path A（參照物比例）→ Path B（薄透鏡）。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核心設計理念：漸進降級（graceful degradation），依每幀可用線索逐級嘗試。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130"/>
                <a:gridCol w="2183130"/>
                <a:gridCol w="2183130"/>
                <a:gridCol w="2183130"/>
              </a:tblGrid>
              <a:tr h="1668780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支柱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核心功能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主要技術元件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對應研究問題</a:t>
                      </a:r>
                    </a:p>
                  </a:txBody>
                  <a:tcPr anchor="ctr"/>
                </a:tc>
              </a:tr>
              <a:tr h="16687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支柱一
影片量測引擎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從手機影片估算胸高直徑
樹種辨識
碳儲量計算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FFmpeg（幀擷取）
Gemini Vision（AI…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研究問題一</a:t>
                      </a:r>
                    </a:p>
                  </a:txBody>
                  <a:tcPr anchor="ctr"/>
                </a:tc>
              </a:tr>
              <a:tr h="16687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支柱二
修正因子自演進帳本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接收實測回饋
更新加權修正因子
快照歷程記錄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ground_truth 資料表
correction_…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研究問題二</a:t>
                      </a:r>
                    </a:p>
                  </a:txBody>
                  <a:tcPr anchor="ctr"/>
                </a:tc>
              </a:tr>
              <a:tr h="16687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支柱三
區塊鏈存證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量測記錄上鏈存證
失敗重試機制
一致性驗證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CarbonCredit.sol（Solidity 智能…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研究問題三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3-1　系統三支柱架構功能分工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3.4.1 影片接收與幀擷取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POST /api/upload 上傳 MP4/MOV；先計 SHA-256 去重，防重複量測。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ExifTool 提取設備型號、焦距、GPS；設備型號查 sensorDb.js 取感光元件寬度。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detect_card.py（OpenCV）以 2fps 均勻掃描全片，逐幀計算清晰度分數。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清晰度以 Laplacian variance（Pertuz et al., 2013）評分，選出最清晰候選幀。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3.4.2 AI 視覺分析與 DBH 計算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Gemini Flash Vision 批次分析 5 幀，以 JSON Schema 回傳結構化欄位。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回傳：樹幹像素寬、估算物距、是否偵測參照物、參照物類型與像素寬。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格式錯誤自動重試一次；每幀獨立判斷可用最高等級路徑。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跨幀聚合機制確定最終量測值，適應不同現地條件。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3.4.2.1 設計理念：漸進降級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林地拍攝條件不可預測：光線、距離、操作者遵循度、設備規格落差大。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單一最佳條件演算法易「全有全無」——條件未達標即流程停擺。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漸進降級使輸入品質與輸出品質正向對應，而非二分。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呼應 Hevner 準則六「設計為搜索過程」的迭代探索取向。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3.4.2.2 群聚演算法：clusterByRelativeDiff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情境：環繞拍攝時鏡頭掃過量尺不同位置，多幀 OCR 讀數分歧（如 28 vs 55 cm）。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直接取中位數會落在兩者間，產生無對應真實位置的假值。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clusterByRelativeDiff：互差 ≤10% 歸同群，取最大群中位數為代表值。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自動排除干擾讀數，回傳正確胸高位置量測值。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3.4.3 樹種辨識與碳儲量計算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Pl@ntNet 與 iNaturalist CV API 並行呼叫（Promise.all）投票決定樹種。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查 formulaDb.js 取樹種係數：H = hdA×DBH^hdB 估樹高。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材積 V = volA×DBH^volB×H^volC（樹種特定係數，如樟樹 volA=0.00005）。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碳儲量 = 生物量 × 碳轉換因子（0.5），對應 IPCC Tier 2/3。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3474720"/>
            <a:ext cx="18288000" cy="29260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6000" b="1">
                <a:solidFill>
                  <a:srgbClr val="FFFFFF"/>
                </a:solidFill>
                <a:latin typeface="Open Sauce"/>
                <a:ea typeface="標楷體"/>
              </a:rPr>
              <a:t>第一章</a:t>
            </a:r>
          </a:p>
          <a:p>
            <a:pPr algn="ctr"/>
            <a:r>
              <a:rPr sz="2800" b="0">
                <a:solidFill>
                  <a:srgbClr val="E0EBE0"/>
                </a:solidFill>
                <a:latin typeface="Open Sauce"/>
                <a:ea typeface="標楷體"/>
              </a:rPr>
              <a:t>問題識別與動機建構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3.5 支柱二：修正因子自演進帳本（概觀）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以樹種為單位維護修正因子（CF），從累積實測回饋自動校準。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資料來源：參照物自動寫入（source=reference）與使用者手動回報（source=manual）。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每筆 ground_truth 自動計算 CF = actual_dbh / estimated_dbh。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3.5.1 地面實況資料收集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觸發一：含參照物量測完成後自動寫入 ground_truth（source=reference）。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觸發二：研究人員捲尺實測後經 POST /api/ground-truth 回報（source=manual）。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記錄系統估算值與參照物換算值差異，供 CF 計算。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3.5.2 加權 CF 計算與快照機制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近 30 天記錄賦予雙倍權重（weight=2），強調近期量測對 CF 的影響。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累積實測樣本達 5 筆時觸發快照，寫入 correction_factor_log。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樣本不足用預設因子 1.0；充足後自動採學習後 CF。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trees 同時保存 original_dbh_cm 與 applied_correction_factor，可回溯（RQ2）。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3.6 支柱三：區塊鏈存證（概觀）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CarbonCredit.sol 部署於 Hyperledger Besu QBFT 私鏈（Chain ID: 1337）。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非同步任務佇列 blockchain_jobs 解耦量測與上鏈，避免阻塞。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三節點私鏈提供確定性最終性，不可撤銷（支持 RQ3）。</a:t>
            </a:r>
          </a:p>
        </p:txBody>
      </p:sp>
      <p:pic>
        <p:nvPicPr>
          <p:cNvPr id="4" name="Picture 3" descr="fig3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819269"/>
            <a:ext cx="8732520" cy="4968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3-2　區塊鏈存證上鏈時序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3.6.1 CarbonCredit.sol 智能合約設計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以 Solidity 撰寫，部署於 Besu QBFT 私鏈。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狀態變數：measurementCount、measurements mapping、owner。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結構體 Measurement：gps、species、dbhMm、volumeCm3x100、carbonG、timestamp。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核心函式 recordMeasurement 寫入量測記錄並發出事件日誌。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3.6.2 上鏈流程與失敗重試機制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量測完成不直接上鏈，先寫 blockchain_jobs（tx_status=pending）。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背景服務定時呼叫 recordMeasurement，成功後更新 tx_hash 與 confirmed。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追蹤 tx_status（pending/confirmed/failed）、retry_count、tx_hash。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上鏈與量測主流程解耦，量測結果不因上鏈延遲阻塞。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3.6.3 Hyperledger Besu 技術配置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選 QBFT 共識：確定性最終性，區塊出塊即最終、無分叉回滾（支持不可篡改主張）。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許可制私鏈：研究人員無需持幣、不受 gas 費影響，降低部署門檻。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三節點配置：一 bootnode（us-east1-b）+ 兩 member 節點，15 秒出塊。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鏈上資料僅授權節點寫入，符合林業碳匯管理規範。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3.6.4 API 服務部署與守護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Node.js API 服務（forest-carbon-measurement）與 Besu bootnode 共置同一 GCP VM。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透過 localhost 直連 JSON-RPC（127.0.0.1:8545），消除跨主機延遲。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前端託管 GitHub Pages，push master 由 GitHub Actions 自動發佈。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後端由 VM 端 deploy.sh 拉取式部署，前後端路徑各自獨立。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3.7 資料模型設計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SQLite 儲存量測記錄、CF 帳本與評估結果。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trees 為核心實體表；ground_truth、blockchain_jobs 以 tree_id 外鍵關聯。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correction_factor_log 以 species 為索引鍵維護 CF 演進歷程。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evaluation_runs 獨立儲存每次評估彙整指標。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40"/>
                <a:gridCol w="2910840"/>
                <a:gridCol w="2910840"/>
              </a:tblGrid>
              <a:tr h="1112520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資料表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主要欄位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說明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trees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id, project_id, species, dbh…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每棵樹的量測記錄，含修正前後胸高直徑與碳儲量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ground_truth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id, tree_id, actual_dbh_cm, 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實測回饋記錄，source 為 manual 或 ref…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correction_factor_log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id, species, factor, sample_…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修正因子演進快照帳本，每次觸發更新後寫入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blockchain_jobs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id, tree_id, tx_status, tx_h…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上鏈任務佇列，失敗時記錄重試次數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evaluation_runs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id, run_id, timestamp, sampl…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評估指標歷史記錄，含 Bootstrap 信賴區間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3-3　主要資料表欄位設計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3.8 應用程式介面端點設計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對外提供 RESTful API，量測任務採非同步處理。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POST /api/upload 立即回傳 jobId；GET /api/status/:jobId 輪詢結果。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確保長時間影片分析不阻塞前端介面。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130"/>
                <a:gridCol w="2183130"/>
                <a:gridCol w="2183130"/>
                <a:gridCol w="2183130"/>
              </a:tblGrid>
              <a:tr h="953588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端點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主要回應欄位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POST /api/upload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接收影片，啟動非同步量測流程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jobId, status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GET /api/status/:jobId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輪詢量測進度與結果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status, dbhCm, species, carb…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POST /api/ground-truth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手動回報實測胸高直徑，觸發修正因子更新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correctionFactor, snapshotTr…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GET /api/correction-factors/…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取得樹種修正因子演進歷程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history[ factor, sampleCount…</a:t>
                      </a:r>
                    </a:p>
                  </a:txBody>
                  <a:tcPr anchor="ctr"/>
                </a:tc>
              </a:tr>
              <a:tr h="953588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POST /api/evaluation/run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觸發評估計算，寫入 evaluation_runs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mae, mape, rmse, r2, bias, b…</a:t>
                      </a:r>
                    </a:p>
                  </a:txBody>
                  <a:tcPr anchor="ctr"/>
                </a:tc>
              </a:tr>
              <a:tr h="953592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GET /api/evaluation/report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取得 Markdown 格式評估報告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report (Markdown string)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3-4　主要 API 端點設計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1.1 研究背景與動機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IPCC AR6：海平面上升由每年約 1.3 mm 增至 3.7 mm，氣候風險快速加劇。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植樹造林與再造林（A/R）為受廣泛採用的自然碳移除（CDR）解方，成果可量化。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核心指標胸高直徑（DBH）仍主要靠人工捲尺量測，費時且難在碎片化小地主推廣。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臺灣已具進入 Verra 自願碳市場的法律前提，但至今無任何 VM0047 林業碳匯完整申請。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3.9 研究評估輸出引擎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evaluationService.js 支援第四章量化評估。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POST /api/evaluation/run 從 ground_truth JOIN trees 取對照數據。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計算 MAE、MAPE、RMSE、R²。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Bootstrap 重採樣（10,000 次）產生不依賴常態假設的 95% 信賴區間。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3474720"/>
            <a:ext cx="18288000" cy="29260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6000" b="1">
                <a:solidFill>
                  <a:srgbClr val="FFFFFF"/>
                </a:solidFill>
                <a:latin typeface="Open Sauce"/>
                <a:ea typeface="標楷體"/>
              </a:rPr>
              <a:t>第四章</a:t>
            </a:r>
          </a:p>
          <a:p>
            <a:pPr algn="ctr"/>
            <a:r>
              <a:rPr sz="2800" b="0">
                <a:solidFill>
                  <a:srgbClr val="E0EBE0"/>
                </a:solidFill>
                <a:latin typeface="Open Sauce"/>
                <a:ea typeface="標楷體"/>
              </a:rPr>
              <a:t>解決方案展示與評估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4.1 實驗設計與田野量測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場域：國立臺東大學知本校區；主要樣本樟樹、楠木，共 32 棵（31 棵有效）。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涵蓋小徑木（&lt;20cm）、中徑木（20–40cm）、大徑木（&gt;40cm）三尺寸級。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每棵以捲尺於胸高（1.3m）量真值 DBH 作 ground truth。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以 iPhone 13 Pro Max 及近三年主流 iOS/Android 機型，距樹約 1 m 拍攝。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04"/>
                <a:gridCol w="1746504"/>
                <a:gridCol w="1746504"/>
                <a:gridCol w="1746504"/>
                <a:gridCol w="1746504"/>
              </a:tblGrid>
              <a:tr h="1112520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路徑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框架設計特徵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有效樣本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MAPE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通過率（APE ≤ 25%）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I-frame 取幀・最清晰 8 幀・960p 縮圖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29.8%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9/21（42.9%）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P1b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I-frame 取幀・最清晰 8 幀・原解析度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25.8%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8/18（44.4%）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I-frame 取幀・時間均勻 8 幀・960p 縮圖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26.0%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11/23（47.8%）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Gemini 直接解影片・自選幀・N=5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13/29（44.8%）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P4（生產）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Gemini 直接解影片・自選幀・N=10・胸高提示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15.6%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23/31（74.2%）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4-1　五條處理流程對照實驗摘要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4.2 影片 DBH 估算精度評估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生產系統（P4）31 棵 MAPE = 15.6%（Bootstrap 95% CI：11.0%–20.7%）。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三筆參照物識別失敗離群（APE &gt;116%，信用卡預設 85.6mm）已由生產路徑自動排除。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≤25% 為本專案自訂品質基準，非 Verra 條文門檻。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Verra 通過率 74.2%（23/31）為對外正式精度數據。</a:t>
            </a:r>
          </a:p>
        </p:txBody>
      </p:sp>
      <p:pic>
        <p:nvPicPr>
          <p:cNvPr id="4" name="Picture 3" descr="imag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481596"/>
            <a:ext cx="8732520" cy="5643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4-1　各徑級估算精度分布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4.2 精度評估（散點與數據）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全樣本（n=32）MAPE 30.07%；剔除 3 離群（n=29）降至 20.86%，達 ≤25% 目標。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R²（n=29）= 0.37；MAE 6.37 cm、RMSE 7.64 cm。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散點圖顯示 AI 估算 DBH 與田野皮尺高度線性對應。</a:t>
            </a:r>
          </a:p>
        </p:txBody>
      </p:sp>
      <p:pic>
        <p:nvPicPr>
          <p:cNvPr id="4" name="Picture 3" descr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090612"/>
            <a:ext cx="8732520" cy="6425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4-3　31 棵樣本 AI 估算 DBH 與田野皮尺對照散點圖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4.3 修正因子自演進評估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CF 主要作用於 Path B（薄透鏡）後處理，補償鏡頭相對理想模型的系統性偏移。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Path 0/Path A 已建立絕對尺度，無需額外校正。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對照組 CF≡1.0 vs 實驗組靜態 global CF ×1.0977（LOOCV）比較系統性偏差。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累積 5 筆真實量測後有效縮小 Path B 系統性偏差。</a:t>
            </a:r>
          </a:p>
        </p:txBody>
      </p:sp>
      <p:pic>
        <p:nvPicPr>
          <p:cNvPr id="4" name="Picture 3" descr="imag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090612"/>
            <a:ext cx="8732520" cy="6425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4-4　13 棵地面真值樣本之修正因子分布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4.3 CF 演進統計檢定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以 LMM 統計檢定 CF 演進前後偏差差異。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各樣本平均百分比誤差（MPE）分布顯示偏差方向與規模。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全域 CF 平均接近 1，顯示 Path A 誤差以隨機分散為主。</a:t>
            </a:r>
          </a:p>
        </p:txBody>
      </p:sp>
      <p:pic>
        <p:nvPicPr>
          <p:cNvPr id="4" name="Picture 3" descr="imag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090612"/>
            <a:ext cx="8732520" cy="6425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4-5　各樣本估算平均百分比誤差(MPE)分布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4.4 區塊鏈完整性評估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verify_thesis.js 比對鏈上 MeasurementRecorded 事件與本地 SQLite 五項核心欄位。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欄位：treeId、species、dbhMm、carbonGrams、timestamp。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判定門檻：上鏈成功率 ≥95%、一致性比率 100%。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結果：32 筆全數上鏈確認，一致性 100%，驗證不可篡改性。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260"/>
                <a:gridCol w="4366260"/>
              </a:tblGrid>
              <a:tr h="1112520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評估指標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結果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總量測筆數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32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成功上鏈筆數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32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上鏈成功率（%）；判定門檻 ≥ 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100%（32/32，超過 ≥ 95% 門檻）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鏈上-資料庫一致性比率（%）；判定門檻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100%（32/32，達到 100% 門檻）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平均交易確認時間（秒）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約 15 秒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4-5　區塊鏈完整性評估結果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4.5 Hevner 七項準則符合度分析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以量化證據映射，逐項對應各準則達成程度，非主觀評分。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準則一設計物件：三路徑方法、P4 前處理、CarbonCredit.sol 三項可交付物。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準則二問題相關性：VM0047 §8.5 要求可稽核 CI，人工捲尺無法系統產生。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七準則逐條由精度指標、統計驗證與系統效能數據支撐。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130"/>
                <a:gridCol w="2183130"/>
                <a:gridCol w="2183130"/>
                <a:gridCol w="2183130"/>
              </a:tblGrid>
              <a:tr h="741680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準則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此專案對應設計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達成說明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達成等級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1. 設計為人工物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響應式 WebApp 原型（Responsive Web…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三支柱皆以可操作之軟體原型呈現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高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2. 問題關聯性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對應小地主缺乏量測工具之技術缺口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三個研究問題 直接源自實務問題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高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3. 設計評估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MAE/MAPE/Bootstrap CI + Verr…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量化與質性雙軌評估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高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4. 研究貢獻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三路徑優先級 DBH 量測 + 修正因子演算法 + 區塊…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三項技術創新整合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中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5. 研究嚴謹性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Bootstrap 10,000 次重抽樣（適用於 30…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統計方法論完整且涵蓋不同樣本量條件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高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6. 設計為搜尋過程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三路徑優先級量測 → 修正因子演進 → 存證驗證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DSR 六步驟迭代完整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高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7. 研究溝通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學術論文 + 操作展示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技術與實務閱聽眾均涵蓋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中</a:t>
                      </a: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sz="1500" b="0">
                          <a:solidFill>
                            <a:srgbClr val="606060"/>
                          </a:solidFill>
                          <a:latin typeface="Open Sauce"/>
                          <a:ea typeface="標楷體"/>
                        </a:rPr>
                        <a:t>…（完整表見論文）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/>
                  </a:txBody>
                  <a:tcPr/>
                </a:tc>
                <a:tc>
                  <a:txBody>
                    <a:bodyPr/>
                    <a:lstStyle/>
                    <a:p/>
                  </a:txBody>
                  <a:tcPr/>
                </a:tc>
                <a:tc>
                  <a:txBody>
                    <a:bodyPr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4-6　Hevner 七項準則量化映射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4.6 精度分層與成本效益分析（概觀）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從尺寸分層、CF 敏感度、成本效益三維度深化精度評估。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提供超越整體通過率的精細化可行性判斷依據。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以量測精度指標取代主觀可用性問卷。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1.1 五項制度障礙（先行者困境）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障礙一：Verra 認證固定費用高昂，臺灣可核發碳信用量常不足以回收前期投入。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障礙二：VM0047 林地資格嚴格（22 年以下人造林、造林前非林地），有效面積稀少。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障礙三：臺灣碳交所成立前缺乏合法交易管道，申請動機受抑制。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障礙四：環境部對「境外核發、本土林地碳信用」認定不明，企業觀望。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障礙五：傳統量測成本高且缺第三方存證——本專案技術介入點。</a:t>
            </a:r>
          </a:p>
        </p:txBody>
      </p:sp>
      <p:pic>
        <p:nvPicPr>
          <p:cNvPr id="4" name="Picture 3" descr="fig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656791"/>
            <a:ext cx="8732520" cy="5293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1-1　臺灣 Verra 林業碳匯申請五項制度障礙關係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4.6.1 尺寸分層精度分析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小徑木（N=4，&lt;20cm）：MAPE 25.7%，≤25% 通過率 50%，偏差 +4.50 cm（高估）。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中徑木（N=23，20–40cm）：MAPE 13.9%，≤25% 通過率 78%，偏差 +0.47 cm。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大徑木（&gt;40cm）：像素佔比充足，估算最穩定。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小徑木像素佔比不足致高估，建議加強參照物辨識精度。</a:t>
            </a:r>
          </a:p>
        </p:txBody>
      </p:sp>
      <p:pic>
        <p:nvPicPr>
          <p:cNvPr id="4" name="Picture 3" descr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407554"/>
            <a:ext cx="8732520" cy="5791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4-2　校準因子(CF)敏感度掃描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4.6.2 校準因子敏感度分析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CF 掃描 ×1.00–×1.20（步長 ×0.025），計算 MAPE、偏差、通過率。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CF=×1.000 為最優點：MAPE 15.6%、bias +0.01 cm、≤25% 通過率 74.2%。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CF 每 +0.025，MAPE 約升 1.2–1.9 pp；×1.20 時升至 28.4%（近 Verra 門檻）。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確認生產系統已處最優校準，額外靜態乘法因子只會單調增 MAPE。</a:t>
            </a:r>
          </a:p>
        </p:txBody>
      </p:sp>
      <p:pic>
        <p:nvPicPr>
          <p:cNvPr id="4" name="Picture 3" descr="image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090612"/>
            <a:ext cx="8732520" cy="6425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4-6　量測不確定性相對 Verra VM0047 容許紅線之合規性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4.6.3 成本效益分析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量測 32 棵，API 呼叫約 1,050 次，估算成本約 1.5 USD。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平均每棵樹 API 成本約 0.047 USD（Gemini Pro Vision 定價）。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相較雇用專業林業人員人工量測具顯著邊際成本優勢。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規模擴至 100 棵以上，成本結構競爭力進一步擴大。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4.7 綜合評估討論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三核心目標（DBH 精度、CF 自演進、區塊鏈完整性）均達預設標準。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通過 Hevner 七準則系統性檢核，構成量化／方法論／使用者三層整合評估。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限制一：樣本受田野條件限制，宜擴至 50–100 棵、多樹種。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限制二：部分舊型裝置 EXIF 焦距不完整，依漸進降級回退 Path 0/A。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3474720"/>
            <a:ext cx="18288000" cy="29260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6000" b="1">
                <a:solidFill>
                  <a:srgbClr val="FFFFFF"/>
                </a:solidFill>
                <a:latin typeface="Open Sauce"/>
                <a:ea typeface="標楷體"/>
              </a:rPr>
              <a:t>第五章</a:t>
            </a:r>
          </a:p>
          <a:p>
            <a:pPr algn="ctr"/>
            <a:r>
              <a:rPr sz="2800" b="0">
                <a:solidFill>
                  <a:srgbClr val="E0EBE0"/>
                </a:solidFill>
                <a:latin typeface="Open Sauce"/>
                <a:ea typeface="標楷體"/>
              </a:rPr>
              <a:t>結論與未來發展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5.1 研究成果：三大研究問題回答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RQ1（精度）：全樣本 MAPE 30.07% → 剔除 3 離群 20.86% → 生產系統 15.6%，達 ≤25% 目標。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RQ1 統計：n=29 時 MAE 6.37 cm、RMSE 7.64 cm、R²=0.37。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RQ2（自演進）：加權 CF 機制累積實測後有效縮小 Path B 系統性偏差。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RQ3（可信度）：32 筆全數上鏈確認、一致性 100%，驗證不可篡改性。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5.2 政策建議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建議一：將系統納入林業及自然保育署碳匯計量輔助工具清單，提供標準化 API 對接官方登錄平台。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以影片 DBH 量測補充部分人力外業，降低小地主參與門檻。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試行可聚焦「企業造林」或「小地主大專業」計畫配套驗證。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建議二：修訂碳匯交易辦法，允許區塊鏈存證作輔助佐證，訂 MAPE ≤25% 品質基準。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5.3 研究貢獻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技術整合創新：CV 薄透鏡 + 參照物比例 + 人工基準 + global CF + Besu 存證，三支柱完整數據流。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特性：成本低、可攜、對應 IPCC Tier 2/3 量測規範。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DSRM 實踐：完整依循 Peffers 六步驟 + Hevner 七準則，產出 Instantiation 成果。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實務貢獻：可作臺灣首件 Verra 林業碳匯申請的技術基礎。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5.4 研究限制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樣本：32 棵跨 14 樹種，樹種／地形／光線多樣性不足，泛化性待擴大驗證。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CF：global CF 平均近 1，單一全域修正難縮小 MAPE，宜分樹種／分粗細分層 CF。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制度：現行立基臺灣法規，跨國碳匯認定與區塊鏈法律效力差異影響適配性。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碳儲量：無法從影片直接量樹高，改採 H-D 冪次關係式估算，引入額外不確定性。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5.5 未來發展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擴展樣本至跨縣市、多樹種、100 棵以上；導入更穩健參照物偵測（YOLOv8/ArUco）。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發展分層 CF，依樹種與粗細條件式計算，導入非線性回歸／輕量 ML 修正函數。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與林業及自然保育署碳匯登錄平台建立 API 對接，完成端對端合規測試。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探索聯盟鏈，讓企業／碳交所／監管機構共用帳本，以代幣化降低小地主參與門檻。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1.2 研究問題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採 DSRM，建構以手機影片量測為核心的林地碳匯資訊管理平台。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RQ1（精度）：三路徑優先級影片量測能否將 DBH 估算 MAPE 控制在 ≤ 25%？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RQ2（自演進）：加權移動平均修正因子能否隨量測累積自動降低系統性偏差？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RQ3（可信度）：Besu 私鏈 + 智能合約能否確保碳匯數據不可篡改、可事後驗證？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52560" y="1828800"/>
          <a:ext cx="873252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40"/>
                <a:gridCol w="2910840"/>
                <a:gridCol w="2910840"/>
              </a:tblGrid>
              <a:tr h="1668780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研究問題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核心命題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FFFFFF"/>
                          </a:solidFill>
                          <a:latin typeface="Open Sauce"/>
                          <a:ea typeface="標楷體"/>
                        </a:rPr>
                        <a:t>主要評估指標</a:t>
                      </a:r>
                    </a:p>
                  </a:txBody>
                  <a:tcPr anchor="ctr"/>
                </a:tc>
              </a:tr>
              <a:tr h="16687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研究問題一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以手機影片結合薄透鏡公式估算胸高直徑（DBH, Diam…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平均絕對誤差、平均絕對百分比誤差、均方根誤差（均方根誤差…</a:t>
                      </a:r>
                    </a:p>
                  </a:txBody>
                  <a:tcPr anchor="ctr"/>
                </a:tc>
              </a:tr>
              <a:tr h="16687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研究問題二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修正因子能否藉由累積實測回饋自動演進，持續降低系統性偏差？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演進前後 bias 比較
correction_fact…</a:t>
                      </a:r>
                    </a:p>
                  </a:txBody>
                  <a:tcPr anchor="ctr"/>
                </a:tc>
              </a:tr>
              <a:tr h="1668780"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研究問題三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區塊鏈存證機制能否確保碳匯量測記錄的不可竄改性？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rgbClr val="202020"/>
                          </a:solidFill>
                          <a:latin typeface="Open Sauce"/>
                          <a:ea typeface="標楷體"/>
                        </a:rPr>
                        <a:t>verify-blockchain.js 一致性比率、上…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表 1-1　三個研究問題與評估指標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5.6 臺灣首件 Verra 認證的可行路徑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臺灣迄今無 Verra 林業碳匯成功案例，源於五項相互強化障礙的先行者困境。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「無案例→無認定→無企業→無案例」的自我鎖定循環。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非技術或法律不可克服，而是缺首件示範案例打破觀望。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5.6.1 先行者困境與三條破局路徑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路徑一：政府主導申請——以公有人造林地、公務預算承擔費用，同步化解法律認定。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路徑二：大型企業承擔先驅成本——台電、台積電以 ESG/品牌動機承擔首次申請。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路徑三：示範計畫——學術機構/NGO/基金會以建立先例、催化政策為目標。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關鍵前提：量測成本降至中小機構可負擔——本專案技術基礎。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5.6.2 示範計畫路徑的具體形貌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要素一：合格林地——22 年以下政府公有人造林地，行政摩擦低、土地歷史易證。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要素二：量測成本可控——手機影像量測大幅壓縮逐棵 DBH 量測成本。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要素三：認證費用分攤——企業贊助（&gt;150 萬元）換聯合署名與公關機會。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要素四：法律預諮詢——申請期間向環境部諮詢釐清境外核發認定。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5.6.3 第一個案例的敘事框架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敘事：研究機構與在地基金會聯合申請，手機影像 + AI 估 DBH + 私鏈存證。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符合 Verra VM0047 §8.5 精度標準，完成臺灣首件從量測到碳信用核發流程。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對媒體：AI + 區塊鏈用於環境保育的具體實例。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對政府/申請者/贊助方：接軌國際、可參照先例、可引用 ESG 宣告。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參考文獻與附錄概覽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參考文獻：中文文獻與英文文獻，涵蓋 IPCC、Verra、DSRM、CV、區塊鏈與統計方法。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附錄 B：系統技術部署指南（部署拓撲、環境需求、量測系統與 Besu 私鏈部署、維運排錯）。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附錄 C：回饋機制、社區教育推廣與企業私鏈應用規劃。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附錄 D：31 棵樣本樹皮尺對照完整記錄。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附錄 E：從皮尺到結論——論文完整統計流程白話說明。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1.3 研究目的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554480"/>
            <a:ext cx="17007840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技術精度：建立可量化、可重複的 DBH 量測流程，目標 MAPE ≤ 25%（本專案自訂基準）。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系統自演進：設計 CF 加權自演進機制，從累積實測自動調整估算模型、降低系統性偏差。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資料可信度：以 CarbonCredit.sol + Besu 私鏈確保每筆量測記錄不可竄改。</a:t>
            </a:r>
          </a:p>
          <a:p>
            <a:pPr>
              <a:lnSpc>
                <a:spcPct val="140000"/>
              </a:lnSpc>
              <a:spcAft>
                <a:spcPts val="2200"/>
              </a:spcAft>
            </a:pPr>
            <a:r>
              <a:rPr sz="3000" b="0">
                <a:solidFill>
                  <a:srgbClr val="202020"/>
                </a:solidFill>
                <a:latin typeface="Open Sauce"/>
                <a:ea typeface="標楷體"/>
              </a:rPr>
              <a:t>▸ 政策接軌：為 NDCs 政策架構提供具實證依據的碳匯計量與存證參考路徑。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1.4 研究方法架構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以 DSRM（Peffers et al., 2007）六步驟為方法論基礎：問題識別→目標界定→設計開發→示範→評估→推廣。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各章節與 DSRM 六步驟逐一對應（詳見第三章）。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同時對應 Hevner et al.（2004）設計科學七項準則以確保研究嚴謹性。</a:t>
            </a:r>
          </a:p>
        </p:txBody>
      </p:sp>
      <p:pic>
        <p:nvPicPr>
          <p:cNvPr id="4" name="Picture 3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3815906"/>
            <a:ext cx="8732520" cy="2975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1-2　DSRM 六步驟與各章節對應流程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371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137160"/>
          <a:lstStyle/>
          <a:p>
            <a:pPr algn="l"/>
            <a:r>
              <a:rPr sz="4000" b="1">
                <a:solidFill>
                  <a:srgbClr val="FFFFFF"/>
                </a:solidFill>
                <a:latin typeface="Open Sauce"/>
                <a:ea typeface="標楷體"/>
              </a:rPr>
              <a:t>1.5 論文架構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554480"/>
            <a:ext cx="8183879" cy="8503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第一章：研究背景動機、三個研究問題、DSRM 與 Hevner 七準則框架。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第二章：DBH 量測、薄透鏡原理、AI 樹種辨識、CF 演進、區塊鏈碳匯文獻與缺口。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第三章：三支柱架構、資料模型與 API 設計、DSRM 對應、CF 自演進演算法實作。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第四章：田野量測結果、RQ1–3 量化數據、Hevner 七準則逐條評估。</a:t>
            </a:r>
          </a:p>
          <a:p>
            <a:pPr>
              <a:lnSpc>
                <a:spcPct val="132000"/>
              </a:lnSpc>
              <a:spcAft>
                <a:spcPts val="1600"/>
              </a:spcAft>
            </a:pPr>
            <a:r>
              <a:rPr sz="2600" b="0">
                <a:solidFill>
                  <a:srgbClr val="202020"/>
                </a:solidFill>
                <a:latin typeface="Open Sauce"/>
                <a:ea typeface="標楷體"/>
              </a:rPr>
              <a:t>▸ 第五章：研究貢獻、政策建議、研究限制與未來發展。</a:t>
            </a:r>
          </a:p>
        </p:txBody>
      </p:sp>
      <p:pic>
        <p:nvPicPr>
          <p:cNvPr id="4" name="Picture 3" descr="fig1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3402357"/>
            <a:ext cx="8732520" cy="3802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9326880"/>
            <a:ext cx="8732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800" b="0">
                <a:solidFill>
                  <a:srgbClr val="606060"/>
                </a:solidFill>
                <a:latin typeface="Open Sauce"/>
                <a:ea typeface="標楷體"/>
              </a:rPr>
              <a:t>圖 1-3　論文章節架構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DAG9oveTyAc</dc:identifier>
  <dcterms:modified xsi:type="dcterms:W3CDTF">2011-08-01T06:04:30Z</dcterms:modified>
  <cp:revision>1</cp:revision>
  <dc:title>畢業專題-植樹造林區塊鏈 結合智能合約之林地養護系統： 優化企業參與國家自主貢獻（ＮＤＣｓ）之效率</dc:title>
</cp:coreProperties>
</file>