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17"/>
  </p:sldIdLst>
  <p:sldSz cx="18288000" cy="10287000"/>
  <p:notesSz cx="6858000" cy="9144000"/>
  <p:embeddedFontLst>
    <p:embeddedFont>
      <p:font typeface="王漢宗顏楷體" charset="1" panose="02000500000000000000"/>
      <p:regular r:id="rId46"/>
    </p:embeddedFont>
    <p:embeddedFont>
      <p:font typeface="Open Sauce Bold" charset="1" panose="00000800000000000000"/>
      <p:regular r:id="rId47"/>
    </p:embeddedFont>
    <p:embeddedFont>
      <p:font typeface="Passion One" charset="1" panose="02000506080000020004"/>
      <p:regular r:id="rId48"/>
    </p:embeddedFont>
    <p:embeddedFont>
      <p:font typeface="Passion One Bold" charset="1" panose="02000506050000020004"/>
      <p:regular r:id="rId49"/>
    </p:embeddedFont>
    <p:embeddedFont>
      <p:font typeface="Open Sauce" charset="1" panose="00000500000000000000"/>
      <p:regular r:id="rId50"/>
    </p:embeddedFont>
    <p:embeddedFont>
      <p:font typeface="Canva Sans Bold" charset="1" panose="020B0803030501040103"/>
      <p:regular r:id="rId51"/>
    </p:embeddedFont>
    <p:embeddedFont>
      <p:font typeface="Cerebri Bold" charset="1" panose="00000800000000000000"/>
      <p:regular r:id="rId52"/>
    </p:embeddedFont>
    <p:embeddedFont>
      <p:font typeface="Agrandir Bold" charset="1" panose="00000800000000000000"/>
      <p:regular r:id="rId53"/>
    </p:embeddedFont>
    <p:embeddedFont>
      <p:font typeface="Cerebri" charset="1" panose="00000500000000000000"/>
      <p:regular r:id="rId54"/>
    </p:embeddedFont>
    <p:embeddedFont>
      <p:font typeface="Lazydog" charset="1" panose="00000000000000000000"/>
      <p:regular r:id="rId55"/>
    </p:embeddedFont>
    <p:embeddedFont>
      <p:font typeface="Canva Sans" charset="1" panose="020B0503030501040103"/>
      <p:regular r:id="rId56"/>
    </p:embeddedFont>
    <p:embeddedFont>
      <p:font typeface="Roboto Condensed Bold" charset="1" panose="0200000000000000000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17" Type="http://schemas.openxmlformats.org/officeDocument/2006/relationships/slide" Target="slides/slide29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font" Target="fonts/font46.fntdata"/><Relationship Id="rId47" Type="http://schemas.openxmlformats.org/officeDocument/2006/relationships/font" Target="fonts/font47.fntdata"/><Relationship Id="rId48" Type="http://schemas.openxmlformats.org/officeDocument/2006/relationships/font" Target="fonts/font48.fntdata"/><Relationship Id="rId49" Type="http://schemas.openxmlformats.org/officeDocument/2006/relationships/font" Target="fonts/font49.fntdata"/><Relationship Id="rId50" Type="http://schemas.openxmlformats.org/officeDocument/2006/relationships/font" Target="fonts/font50.fntdata"/><Relationship Id="rId51" Type="http://schemas.openxmlformats.org/officeDocument/2006/relationships/font" Target="fonts/font51.fntdata"/><Relationship Id="rId52" Type="http://schemas.openxmlformats.org/officeDocument/2006/relationships/font" Target="fonts/font52.fntdata"/><Relationship Id="rId53" Type="http://schemas.openxmlformats.org/officeDocument/2006/relationships/font" Target="fonts/font53.fntdata"/><Relationship Id="rId54" Type="http://schemas.openxmlformats.org/officeDocument/2006/relationships/font" Target="fonts/font54.fntdata"/><Relationship Id="rId55" Type="http://schemas.openxmlformats.org/officeDocument/2006/relationships/font" Target="fonts/font55.fntdata"/><Relationship Id="rId56" Type="http://schemas.openxmlformats.org/officeDocument/2006/relationships/font" Target="fonts/font56.fntdata"/><Relationship Id="rId57" Type="http://schemas.openxmlformats.org/officeDocument/2006/relationships/font" Target="fonts/font57.fntdata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40180"/>
            <a:ext cx="16093440" cy="2560320"/>
          </a:xfrm>
        </p:spPr>
        <p:txBody>
          <a:bodyPr anchor="ctr" wrap="square"/>
          <a:lstStyle/>
          <a:p>
            <a:pPr algn="ctr">
              <a:lnSpc>
                <a:spcPct val="115000"/>
              </a:lnSpc>
            </a:pPr>
            <a:r>
              <a:rPr sz="7600" b="1">
                <a:solidFill>
                  <a:srgbClr val="1F497D"/>
                </a:solidFill>
                <a:latin typeface="Open Sauce"/>
                <a:ea typeface="標楷體"/>
              </a:rPr>
              <a:t>植樹碳紀錄管理平台：</a:t>
            </a:r>
          </a:p>
          <a:p>
            <a:pPr algn="ctr">
              <a:lnSpc>
                <a:spcPct val="115000"/>
              </a:lnSpc>
            </a:pPr>
            <a:r>
              <a:rPr b="1" sz="7600"/>
              <a:t>整合 AI 量測與區塊鏈存證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457700"/>
            <a:ext cx="16093440" cy="4389120"/>
          </a:xfrm>
        </p:spPr>
        <p:txBody>
          <a:bodyPr anchor="ctr" wrap="square"/>
          <a:lstStyle/>
          <a:p>
            <a:pPr algn="ctr">
              <a:lnSpc>
                <a:spcPct val="150000"/>
              </a:lnSpc>
            </a:pPr>
            <a:r>
              <a:rPr sz="3600" b="0">
                <a:solidFill>
                  <a:srgbClr val="202020"/>
                </a:solidFill>
                <a:latin typeface="Open Sauce"/>
                <a:ea typeface="標楷體"/>
              </a:rPr>
              <a:t>——以 SDG 15（陸域生命）永續林地管理與植樹造林為導向</a:t>
            </a:r>
          </a:p>
          <a:p>
            <a:pPr algn="ctr">
              <a:lnSpc>
                <a:spcPct val="150000"/>
              </a:lnSpc>
            </a:pPr>
          </a:p>
          <a:p>
            <a:pPr algn="ctr">
              <a:lnSpc>
                <a:spcPct val="150000"/>
              </a:lnSpc>
            </a:pPr>
            <a:r>
              <a:rPr sz="3600" b="0">
                <a:solidFill>
                  <a:srgbClr val="202020"/>
                </a:solidFill>
                <a:latin typeface="Open Sauce"/>
                <a:ea typeface="標楷體"/>
              </a:rPr>
              <a:t>國立臺東大學 資訊管理學系 畢業專題</a:t>
            </a:r>
          </a:p>
          <a:p>
            <a:pPr algn="ctr">
              <a:lnSpc>
                <a:spcPct val="150000"/>
              </a:lnSpc>
            </a:pPr>
            <a:r>
              <a:rPr sz="3600" b="0">
                <a:solidFill>
                  <a:srgbClr val="202020"/>
                </a:solidFill>
                <a:latin typeface="Open Sauce"/>
                <a:ea typeface="標楷體"/>
              </a:rPr>
              <a:t>指導教授：謝明哲 博士</a:t>
            </a:r>
          </a:p>
          <a:p>
            <a:pPr algn="ctr">
              <a:lnSpc>
                <a:spcPct val="150000"/>
              </a:lnSpc>
            </a:pPr>
            <a:r>
              <a:rPr sz="3600" b="0">
                <a:solidFill>
                  <a:srgbClr val="202020"/>
                </a:solidFill>
                <a:latin typeface="Open Sauce"/>
                <a:ea typeface="標楷體"/>
              </a:rPr>
              <a:t>專題學生：陳冠名、張子俊、牛禹喬</a:t>
            </a:r>
          </a:p>
          <a:p>
            <a:pPr algn="ctr">
              <a:lnSpc>
                <a:spcPct val="150000"/>
              </a:lnSpc>
            </a:pPr>
            <a:r>
              <a:rPr sz="3600" b="0">
                <a:solidFill>
                  <a:srgbClr val="202020"/>
                </a:solidFill>
                <a:latin typeface="Open Sauce"/>
                <a:ea typeface="標楷體"/>
              </a:rPr>
              <a:t>中華民國 116 年 7 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系統快照：區塊鏈存證紀錄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每筆量測都寫進一本大家共同維護的帳本，寫進去就改不掉。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由三台獨立節點互相驗證才算數，就算一台出問題也不影響。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（三節點私有鏈／容忍 1 台離線）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任何人日後都能回來查這筆紀錄是真的、沒被動過手腳。</a:t>
            </a:r>
          </a:p>
        </p:txBody>
      </p:sp>
      <p:pic>
        <p:nvPicPr>
          <p:cNvPr id="4" name="Picture 3" descr="shot_blockchain-lo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604" y="1554480"/>
            <a:ext cx="5586152" cy="7680960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系統快照：估算會自己愈來愈準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系統拿少數幾棵有皮尺實測的樹當「標準答案」，回頭校正估算。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累積夠多實測後，會自動微調不同樹種的校正比例。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（自動校正機制／按樹種加權）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所以用得愈久、量得愈多，估出來的數字就愈貼近真實。</a:t>
            </a:r>
          </a:p>
        </p:txBody>
      </p:sp>
      <p:pic>
        <p:nvPicPr>
          <p:cNvPr id="4" name="Picture 3" descr="shot_correction-facto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604" y="1554480"/>
            <a:ext cx="5586152" cy="7680960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系統快照：標準作業流程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把「怎麼拍、怎麼登記、怎麼上鏈」寫成一步步的固定流程。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換誰來操作都照同一套標準，結果才可比較、可重現。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這是讓資料可信的基本功。</a:t>
            </a:r>
          </a:p>
        </p:txBody>
      </p:sp>
      <p:pic>
        <p:nvPicPr>
          <p:cNvPr id="4" name="Picture 3" descr="shot_s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604" y="1554480"/>
            <a:ext cx="5586152" cy="7680960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系統快照：標準作業流程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放上參照物、錄製影片，即測量完畢。</a:t>
            </a:r>
          </a:p>
        </p:txBody>
      </p:sp>
      <p:pic>
        <p:nvPicPr>
          <p:cNvPr id="4" name="Picture 3" descr="操作流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410" y="1554480"/>
            <a:ext cx="4320540" cy="7680960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系統快照：對外成果展示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把量測成績、通過率、驗證方法整理成對外可看的成果頁。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想參與的企業或政策單位，能直接看到這套系統的實績。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強調透明、公正、公開，並以統計推論支撐每一項結論。</a:t>
            </a:r>
          </a:p>
        </p:txBody>
      </p:sp>
      <p:pic>
        <p:nvPicPr>
          <p:cNvPr id="4" name="Picture 3" descr="shot_showca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604" y="1554480"/>
            <a:ext cx="5586152" cy="7680960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實際走一遍：一棵樹的一生（上）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第一步　到現場用手機拍下這棵樹，畫面裡放一個已知大小的參照物。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第二步　系統自動抓出樹幹輪廓，算出樹幹粗細。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（自動影像量測）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第三步　拿皮尺實際量這棵樹當「標準答案」，比對系統估得準不準。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（田野真值比對）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實際走一遍：一棵樹的一生（下）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第四步　把這筆「照片＋估算值＋實測值」打包，寫進區塊鏈永久帳本。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（上鏈存證）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第五步　從此任何人都能回來查這筆紀錄，且沒有人能偷偷改掉它。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一棵樹，從拍照到變成一筆改不掉的碳紀錄，全程走完。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3291840"/>
            <a:ext cx="18288000" cy="31089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pPr algn="ctr"/>
            <a:r>
              <a:rPr sz="4600" b="1">
                <a:solidFill>
                  <a:srgbClr val="FFFFFF"/>
                </a:solidFill>
                <a:latin typeface="Times New Roman"/>
                <a:ea typeface="標楷體"/>
              </a:rPr>
              <a:t>第二部分　準不準？可不可信？</a:t>
            </a:r>
          </a:p>
          <a:p>
            <a:pPr algn="ctr"/>
            <a:r>
              <a:rPr sz="2400" b="0">
                <a:solidFill>
                  <a:srgbClr val="DDE6F0"/>
                </a:solidFill>
                <a:latin typeface="Times New Roman"/>
                <a:ea typeface="標楷體"/>
              </a:rPr>
              <a:t>用真實資料與統計，一層層驗證這套系統站不站得住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我們拿什麼資料來驗證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實地量測了 32 棵真實樹木，涵蓋 14 個不同樹種。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（樣本 n=32／14 樹種）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每棵樹都有兩個數字：系統估的、皮尺量的，可以直接比對誰接近誰。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（估算值 vs 田野真值）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正式對外報成績時採用 31 棵（其中 1 棵是分岔樹的第二根樹幹，另計）。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（生產系統有效樣本 n=31）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接下來五張圖，就是把驗證的十一道關卡濃縮成五步講清楚。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驗證第一步：資料從哪來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91640"/>
            <a:ext cx="7955279" cy="8229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先用皮尺實地量出每棵樹的真正粗細，當作「標準答案」。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同一張照片，系統會走三條處理路徑各自算一個結果。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有了標準答案，才能檢查系統估得準不準。</a:t>
            </a:r>
          </a:p>
        </p:txBody>
      </p:sp>
      <p:pic>
        <p:nvPicPr>
          <p:cNvPr id="4" name="Picture 3" descr="fi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848927"/>
            <a:ext cx="9052560" cy="509206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686800" y="9189720"/>
            <a:ext cx="90525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666666"/>
                </a:solidFill>
                <a:latin typeface="Times New Roman"/>
                <a:ea typeface="標楷體"/>
              </a:rPr>
              <a:t>圖E-1　田野真值建立與系統三分支輸出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為什麼要做這個系統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想種樹抵碳、賣碳權，第一關就是「你這片林地到底存了多少碳」要有人信。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碳要換算，得先量每棵樹的樹幹粗細；傳統做法是人拿皮尺一棵一棵繞著量。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（樹幹粗細＝胸高直徑 DBH）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但人工量測：慢、要爬山、量完只是一個寫在紙上的數字，別人無從查證真假。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我們想做的是：拿手機拍一下就能估出樹幹粗細，而且這筆紀錄任何人日後都查得到、改不掉。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驗證第二步：準不準、可不可信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91640"/>
            <a:ext cx="7955279" cy="8229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先算系統平均估錯幾成。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（平均絕對誤差 MAPE）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再把資料反覆重抽上千次，看這個準度穩不穩、會不會只是運氣好。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（自助重抽法 Bootstrap）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最後拿去比對碳權標準的合格門檻。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（碳權信賴區間門檻）</a:t>
            </a:r>
          </a:p>
        </p:txBody>
      </p:sp>
      <p:pic>
        <p:nvPicPr>
          <p:cNvPr id="4" name="Picture 3" descr="fi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848927"/>
            <a:ext cx="9052560" cy="509206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686800" y="9189720"/>
            <a:ext cx="90525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666666"/>
                </a:solidFill>
                <a:latin typeface="Times New Roman"/>
                <a:ea typeface="標楷體"/>
              </a:rPr>
              <a:t>圖E-2　估準度、穩定度、合規性三重檢查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驗證第三步：兩種校正的分工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91640"/>
            <a:ext cx="7955279" cy="8229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一種是系統自己邊用邊調的校正。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（自動（動態）校正）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一種是事先固定一個比例的校正。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（固定（靜態）校正）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驗證時每次留一棵樹當「考題」、其餘拿來學，輪流考完每一棵。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（逐一留一驗證 LOOCV）</a:t>
            </a:r>
          </a:p>
        </p:txBody>
      </p:sp>
      <p:pic>
        <p:nvPicPr>
          <p:cNvPr id="4" name="Picture 3" descr="fi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848927"/>
            <a:ext cx="9052560" cy="509206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686800" y="9189720"/>
            <a:ext cx="90525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666666"/>
                </a:solidFill>
                <a:latin typeface="Times New Roman"/>
                <a:ea typeface="標楷體"/>
              </a:rPr>
              <a:t>圖E-3　自動校正與固定校正的分工與驗證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驗證第四步：固定校正該不該用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91640"/>
            <a:ext cx="7955279" cy="8229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問題一：自動校正之後，再疊加一個固定校正會更好嗎？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問題二：如果乾脆用固定校正取代自動校正，準度會差多少？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（混合模型比較）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結論：自動校正才是有效的那一種，固定校正取代會變差。</a:t>
            </a:r>
          </a:p>
        </p:txBody>
      </p:sp>
      <p:pic>
        <p:nvPicPr>
          <p:cNvPr id="4" name="Picture 3" descr="fi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848927"/>
            <a:ext cx="9052560" cy="509206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686800" y="9189720"/>
            <a:ext cx="90525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666666"/>
                </a:solidFill>
                <a:latin typeface="Times New Roman"/>
                <a:ea typeface="標楷體"/>
              </a:rPr>
              <a:t>圖E-4　固定校正的加疊與取代效果比較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驗證第五步：公平與結論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91640"/>
            <a:ext cx="7955279" cy="8229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檢查系統對不同樹種是不是一樣有效，不能只對某幾種準。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（組內相關 ICC）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最後算整體通過率，並對照學術上公認的嚴謹準則。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（設計研究嚴謹準則）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400" b="0">
                <a:solidFill>
                  <a:srgbClr val="202020"/>
                </a:solidFill>
                <a:latin typeface="Times New Roman"/>
                <a:ea typeface="標楷體"/>
              </a:rPr>
              <a:t>▸ 通過率 74.2%（23／31 棵達標）。</a:t>
            </a:r>
          </a:p>
        </p:txBody>
      </p:sp>
      <p:pic>
        <p:nvPicPr>
          <p:cNvPr id="4" name="Picture 3" descr="fi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848927"/>
            <a:ext cx="9052560" cy="509206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686800" y="9189720"/>
            <a:ext cx="90525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666666"/>
                </a:solidFill>
                <a:latin typeface="Times New Roman"/>
                <a:ea typeface="標楷體"/>
              </a:rPr>
              <a:t>圖E-5　各樹種公平性與整體通過結論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關鍵成績單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系統估算平均只差約 15.6%（正式生產樣本）。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（平均絕對誤差 MAPE=15.6%）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每 31 棵有 23 棵達到我們設定的精度標準，通過率 74.2%。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（通過 23／31）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樹幹粗細的誤差範圍約 6.3%、換算生物量約 14.7%，都遠低於碳權標準的紅線。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（碳權門檻＝誤差不得高到把核發歸零）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白話說：這套系統估出來的碳量，準度足以拿去申請碳權。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我們也誠實說限制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2700" b="0">
                <a:solidFill>
                  <a:srgbClr val="202020"/>
                </a:solidFill>
                <a:latin typeface="Times New Roman"/>
                <a:ea typeface="標楷體"/>
              </a:rPr>
              <a:t>▸ 樣本只有 32 棵、14 個樹種，數量還不算多。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2700" b="0">
                <a:solidFill>
                  <a:srgbClr val="202020"/>
                </a:solidFill>
                <a:latin typeface="Times New Roman"/>
                <a:ea typeface="標楷體"/>
              </a:rPr>
              <a:t>▸ 各樹種的棵數不平均，少數樹種的結論還需要更多資料佐證。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2700" b="0">
                <a:solidFill>
                  <a:srgbClr val="202020"/>
                </a:solidFill>
                <a:latin typeface="Times New Roman"/>
                <a:ea typeface="標楷體"/>
              </a:rPr>
              <a:t>▸ 把最極端的少數幾棵拿掉後，平均誤差會從 30.07% 降到 20.86%，代表個別難測的樹仍存在。</a:t>
            </a:r>
            <a:r>
              <a:rPr sz="1400" b="0">
                <a:solidFill>
                  <a:srgbClr val="666666"/>
                </a:solidFill>
                <a:latin typeface="Times New Roman"/>
                <a:ea typeface="標楷體"/>
              </a:rPr>
              <a:t>　（全樣本 vs 剔除離群）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2700" b="0">
                <a:solidFill>
                  <a:srgbClr val="202020"/>
                </a:solidFill>
                <a:latin typeface="Times New Roman"/>
                <a:ea typeface="標楷體"/>
              </a:rPr>
              <a:t>▸ 這些限制不影響主結論，但我們如實揭露，讓數字經得起檢驗。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3291840"/>
            <a:ext cx="18288000" cy="31089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pPr algn="ctr"/>
            <a:r>
              <a:rPr sz="4600" b="1">
                <a:solidFill>
                  <a:srgbClr val="FFFFFF"/>
                </a:solidFill>
                <a:latin typeface="Times New Roman"/>
                <a:ea typeface="標楷體"/>
              </a:rPr>
              <a:t>第三部分　結論</a:t>
            </a:r>
          </a:p>
          <a:p>
            <a:pPr algn="ctr"/>
            <a:r>
              <a:rPr sz="2400" b="0">
                <a:solidFill>
                  <a:srgbClr val="DDE6F0"/>
                </a:solidFill>
                <a:latin typeface="Times New Roman"/>
                <a:ea typeface="標楷體"/>
              </a:rPr>
              <a:t>做到了什麼，以及為什麼值得用這套系統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我們做到了什麼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600" b="0">
                <a:solidFill>
                  <a:srgbClr val="202020"/>
                </a:solidFill>
                <a:latin typeface="Times New Roman"/>
                <a:ea typeface="標楷體"/>
              </a:rPr>
              <a:t>▸ 拍一張照片就能估出樹幹粗細，不必人人爬山拉皮尺。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600" b="0">
                <a:solidFill>
                  <a:srgbClr val="202020"/>
                </a:solidFill>
                <a:latin typeface="Times New Roman"/>
                <a:ea typeface="標楷體"/>
              </a:rPr>
              <a:t>▸ 每筆量測都上鏈永久存證，事後查得到、改不掉。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600" b="0">
                <a:solidFill>
                  <a:srgbClr val="202020"/>
                </a:solidFill>
                <a:latin typeface="Times New Roman"/>
                <a:ea typeface="標楷體"/>
              </a:rPr>
              <a:t>▸ 系統會自己愈量愈準，用愈久資料愈可信。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600" b="0">
                <a:solidFill>
                  <a:srgbClr val="202020"/>
                </a:solidFill>
                <a:latin typeface="Times New Roman"/>
                <a:ea typeface="標楷體"/>
              </a:rPr>
              <a:t>▸ 整體準度通過驗證，足以支撐碳權申請。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那……為什麼不直接拿皮尺量就好？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皮尺量得準，但它只解決「量」這一件事，其餘三個關卡它都做不到：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一、量得快不快：整片林地上千棵，人工一棵棵量，曠日費時、成本高。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二、查不查得到：皮尺量完只剩紙上一個數字，別人無法查證是真是假、有沒有造假。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三、改不改得掉：紙本或試算表可以事後偷改，碳權交易最怕的就是這個。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這套系統把「量得快、查得到、改不掉」一次解決——皮尺只是它的標準答案，不是它的替代品。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還能怎麼延伸，以及一句話總結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延伸一：擴大樣本與樹種，讓每個樹種的結論都更紮實。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延伸二：接上更多碳權標準與政策單位，讓紀錄直接可用於申請。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延伸三：把自動校正推廣到更多地區與林相。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一句話：讓每一棵樹的碳貢獻，都量得出、查得到、賴不掉。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這個系統一張圖看懂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使用者用手機拍樹 → 系統自動算出樹幹粗細 → 換算成碳量。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每一筆量測都寫進「區塊鏈」永久帳本，事後不能偷改。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系統會自己愈量愈準：拿少數皮尺實測值回頭校正估算。</a:t>
            </a:r>
            <a:r>
              <a:rPr sz="1300" b="0">
                <a:solidFill>
                  <a:srgbClr val="666666"/>
                </a:solidFill>
                <a:latin typeface="Times New Roman"/>
                <a:ea typeface="標楷體"/>
              </a:rPr>
              <a:t>　（自動校正機制）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右邊就是系統首頁的真實畫面。</a:t>
            </a:r>
          </a:p>
        </p:txBody>
      </p:sp>
      <p:pic>
        <p:nvPicPr>
          <p:cNvPr id="4" name="Picture 3" descr="dashbo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968290"/>
            <a:ext cx="8595360" cy="6853339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3291840"/>
            <a:ext cx="18288000" cy="31089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pPr algn="ctr"/>
            <a:r>
              <a:rPr sz="4600" b="1">
                <a:solidFill>
                  <a:srgbClr val="FFFFFF"/>
                </a:solidFill>
                <a:latin typeface="Times New Roman"/>
                <a:ea typeface="標楷體"/>
              </a:rPr>
              <a:t>第一部分　系統怎麼運作</a:t>
            </a:r>
          </a:p>
          <a:p>
            <a:pPr algn="ctr"/>
            <a:r>
              <a:rPr sz="2400" b="0">
                <a:solidFill>
                  <a:srgbClr val="DDE6F0"/>
                </a:solidFill>
                <a:latin typeface="Times New Roman"/>
                <a:ea typeface="標楷體"/>
              </a:rPr>
              <a:t>從拍一張照片，到一筆改不掉的碳紀錄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拍一張照片，怎麼算出樹幹多粗？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600200"/>
            <a:ext cx="1682496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主要方法：照片裡放一個已知大小的參照物，用比例換算出樹幹真實粗細。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（參照物比例法）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備援方法：用鏡頭成像原理，從拍攝距離反推真實尺寸。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（薄透鏡成像原理）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打底方法：先用文字辨識抓出畫面上的刻度或數字當基準。</a:t>
            </a:r>
            <a:r>
              <a:rPr sz="1700" b="0">
                <a:solidFill>
                  <a:srgbClr val="666666"/>
                </a:solidFill>
                <a:latin typeface="Times New Roman"/>
                <a:ea typeface="標楷體"/>
              </a:rPr>
              <a:t>　（光學文字辨識 OCR）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sz="3000" b="0">
                <a:solidFill>
                  <a:srgbClr val="202020"/>
                </a:solidFill>
                <a:latin typeface="Times New Roman"/>
                <a:ea typeface="標楷體"/>
              </a:rPr>
              <a:t>▸ 三條路徑互為後援，哪條可用就用哪條，確保每張照片都算得出結果。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系統快照：總覽儀表板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一眼看到目前累計種了多少樹、估了多少碳。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數字都是從真實量測紀錄即時算出來的。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管理者不必翻紙本，打開網頁就掌握全貌。</a:t>
            </a:r>
          </a:p>
        </p:txBody>
      </p:sp>
      <p:pic>
        <p:nvPicPr>
          <p:cNvPr id="4" name="Picture 3" descr="總覽儀錶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322475"/>
            <a:ext cx="8595360" cy="6144970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成果展示頁面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把每一棵樹的量測成果，整理成一頁對外公開的成果頁面。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任何人都能逐棵瀏覽這片林地的量測與存證紀錄。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點進單棵樹，還能往下看到更多細節。</a:t>
            </a:r>
          </a:p>
        </p:txBody>
      </p:sp>
      <p:pic>
        <p:nvPicPr>
          <p:cNvPr id="4" name="Picture 3" descr="成果展示頁面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114422"/>
            <a:ext cx="8595360" cy="456107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成果展示頁面：關鍵影格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這個頁面可以隨時回看每一棵樹量測當下的關鍵影格畫面。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看得到系統是根據哪一格畫面，算出這棵樹的樹幹粗細。</a:t>
            </a:r>
          </a:p>
        </p:txBody>
      </p:sp>
      <p:pic>
        <p:nvPicPr>
          <p:cNvPr id="4" name="Picture 3" descr="成果展示頁面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353137"/>
            <a:ext cx="8595360" cy="4083645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8288000" cy="13716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48640" tIns="137160"/>
          <a:lstStyle/>
          <a:p>
            <a:pPr algn="l"/>
            <a:r>
              <a:rPr sz="3800" b="1">
                <a:solidFill>
                  <a:srgbClr val="FFFFFF"/>
                </a:solidFill>
                <a:latin typeface="Times New Roman"/>
                <a:ea typeface="標楷體"/>
              </a:rPr>
              <a:t>成果展示頁面：可追溯與延伸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" y="1600200"/>
            <a:ext cx="8412480" cy="84124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可連結回原始影片，追溯每一筆量測的來源。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可查看分析影片時擷取到的當下環境資訊。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可查看這筆量測的區塊鏈存證。</a:t>
            </a:r>
          </a:p>
          <a:p>
            <a:pPr>
              <a:lnSpc>
                <a:spcPct val="135000"/>
              </a:lnSpc>
              <a:spcAft>
                <a:spcPts val="2000"/>
              </a:spcAft>
            </a:pPr>
            <a:r>
              <a:rPr sz="2600" b="0">
                <a:solidFill>
                  <a:srgbClr val="202020"/>
                </a:solidFill>
                <a:latin typeface="Times New Roman"/>
                <a:ea typeface="標楷體"/>
              </a:rPr>
              <a:t>▸ 可閱讀由環境資訊生成的生物多樣性永續故事。</a:t>
            </a:r>
          </a:p>
        </p:txBody>
      </p:sp>
      <p:pic>
        <p:nvPicPr>
          <p:cNvPr id="4" name="Picture 3" descr="成果展示頁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753798"/>
            <a:ext cx="8595360" cy="5282323"/>
          </a:xfrm>
          <a:prstGeom prst="rect">
            <a:avLst/>
          </a:prstGeom>
          <a:ln w="12700">
            <a:solidFill>
              <a:srgbClr val="CCCC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0" y="9281160"/>
            <a:ext cx="859536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>
                <a:solidFill>
                  <a:srgbClr val="666666"/>
                </a:solidFill>
                <a:latin typeface="Times New Roman"/>
                <a:ea typeface="標楷體"/>
              </a:rPr>
              <a:t>▲ 系統實際畫面（即時截圖）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DAG9oveTyAc</dc:identifier>
  <dcterms:modified xsi:type="dcterms:W3CDTF">2011-08-01T06:04:30Z</dcterms:modified>
  <cp:revision>1</cp:revision>
  <dc:title>畢業專題-植樹造林區塊鏈 結合智能合約之林地養護系統： 優化企業參與國家自主貢獻（ＮＤＣｓ）之效率</dc:title>
</cp:coreProperties>
</file>